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5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40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8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8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7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7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7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D144-8C5F-43D3-87EE-9A3E6DCA534B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30A1-86E4-475A-9CC0-8502E64AC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5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6" y="1967298"/>
            <a:ext cx="5499735" cy="30930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71967" y="2564168"/>
            <a:ext cx="555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«Функционально 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                Леонтьев А.А. 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4590" y="5228676"/>
            <a:ext cx="470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Детский сад № 167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99142" y="367645"/>
            <a:ext cx="18854" cy="57503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1504709" y="198986"/>
            <a:ext cx="9232421" cy="120169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DD6EE"/>
              </a:gs>
            </a:gsLst>
            <a:lin ang="5400000" scaled="1"/>
          </a:gradFill>
          <a:ln w="12700">
            <a:solidFill>
              <a:srgbClr val="9CC2E5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Функциональная грамотность – способность человека вступать в отношения с внешней средой и максимально быстро адаптироваться и функционировать в ней.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Овал 20"/>
          <p:cNvSpPr>
            <a:spLocks noChangeArrowheads="1"/>
          </p:cNvSpPr>
          <p:nvPr/>
        </p:nvSpPr>
        <p:spPr bwMode="auto">
          <a:xfrm>
            <a:off x="9425245" y="4012231"/>
            <a:ext cx="2411662" cy="112684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5E0B3"/>
              </a:gs>
            </a:gsLst>
            <a:lin ang="54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Осуществлять саморазвитие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Овал 14"/>
          <p:cNvSpPr>
            <a:spLocks noChangeArrowheads="1"/>
          </p:cNvSpPr>
          <p:nvPr/>
        </p:nvSpPr>
        <p:spPr bwMode="auto">
          <a:xfrm>
            <a:off x="606015" y="4047018"/>
            <a:ext cx="2203173" cy="1126848"/>
          </a:xfrm>
          <a:prstGeom prst="ellipse">
            <a:avLst/>
          </a:pr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Добывать знания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Овал 18"/>
          <p:cNvSpPr>
            <a:spLocks noChangeArrowheads="1"/>
          </p:cNvSpPr>
          <p:nvPr/>
        </p:nvSpPr>
        <p:spPr bwMode="auto">
          <a:xfrm>
            <a:off x="3542967" y="4047018"/>
            <a:ext cx="2414638" cy="1126848"/>
          </a:xfrm>
          <a:prstGeom prst="ellipse">
            <a:avLst/>
          </a:prstGeom>
          <a:gradFill rotWithShape="0">
            <a:gsLst>
              <a:gs pos="0">
                <a:srgbClr val="9CC2E5"/>
              </a:gs>
              <a:gs pos="50000">
                <a:srgbClr val="DEEAF6"/>
              </a:gs>
              <a:gs pos="100000">
                <a:srgbClr val="9CC2E5"/>
              </a:gs>
            </a:gsLst>
            <a:lin ang="18900000" scaled="1"/>
          </a:gradFill>
          <a:ln w="12700">
            <a:solidFill>
              <a:srgbClr val="9CC2E5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Применять знания и умения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Овал 19"/>
          <p:cNvSpPr>
            <a:spLocks noChangeArrowheads="1"/>
          </p:cNvSpPr>
          <p:nvPr/>
        </p:nvSpPr>
        <p:spPr bwMode="auto">
          <a:xfrm>
            <a:off x="6617616" y="4047018"/>
            <a:ext cx="2073850" cy="1057275"/>
          </a:xfrm>
          <a:prstGeom prst="ellipse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Оценивать знания и умения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Стрелка вниз 31"/>
          <p:cNvSpPr>
            <a:spLocks noChangeArrowheads="1"/>
          </p:cNvSpPr>
          <p:nvPr/>
        </p:nvSpPr>
        <p:spPr bwMode="auto">
          <a:xfrm rot="1758977">
            <a:off x="1798603" y="2739224"/>
            <a:ext cx="323850" cy="952500"/>
          </a:xfrm>
          <a:prstGeom prst="downArrow">
            <a:avLst>
              <a:gd name="adj1" fmla="val 50000"/>
              <a:gd name="adj2" fmla="val 58824"/>
            </a:avLst>
          </a:pr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Стрелка вниз 28"/>
          <p:cNvSpPr>
            <a:spLocks noChangeArrowheads="1"/>
          </p:cNvSpPr>
          <p:nvPr/>
        </p:nvSpPr>
        <p:spPr bwMode="auto">
          <a:xfrm>
            <a:off x="4447390" y="2701884"/>
            <a:ext cx="333375" cy="971550"/>
          </a:xfrm>
          <a:prstGeom prst="downArrow">
            <a:avLst>
              <a:gd name="adj1" fmla="val 50000"/>
              <a:gd name="adj2" fmla="val 42851"/>
            </a:avLst>
          </a:prstGeom>
          <a:gradFill rotWithShape="0">
            <a:gsLst>
              <a:gs pos="0">
                <a:srgbClr val="9CC2E5"/>
              </a:gs>
              <a:gs pos="50000">
                <a:srgbClr val="DEEAF6"/>
              </a:gs>
              <a:gs pos="100000">
                <a:srgbClr val="9CC2E5"/>
              </a:gs>
            </a:gsLst>
            <a:lin ang="18900000" scaled="1"/>
          </a:gradFill>
          <a:ln w="12700">
            <a:solidFill>
              <a:srgbClr val="9CC2E5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трелка вниз 29"/>
          <p:cNvSpPr>
            <a:spLocks noChangeArrowheads="1"/>
          </p:cNvSpPr>
          <p:nvPr/>
        </p:nvSpPr>
        <p:spPr bwMode="auto">
          <a:xfrm>
            <a:off x="7329359" y="2696361"/>
            <a:ext cx="361950" cy="1038225"/>
          </a:xfrm>
          <a:prstGeom prst="downArrow">
            <a:avLst>
              <a:gd name="adj1" fmla="val 50000"/>
              <a:gd name="adj2" fmla="val 40795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трелка вниз 32"/>
          <p:cNvSpPr>
            <a:spLocks noChangeArrowheads="1"/>
          </p:cNvSpPr>
          <p:nvPr/>
        </p:nvSpPr>
        <p:spPr bwMode="auto">
          <a:xfrm rot="19974910">
            <a:off x="10170441" y="2691599"/>
            <a:ext cx="342900" cy="1047750"/>
          </a:xfrm>
          <a:prstGeom prst="downArrow">
            <a:avLst>
              <a:gd name="adj1" fmla="val 50000"/>
              <a:gd name="adj2" fmla="val 50006"/>
            </a:avLst>
          </a:prstGeom>
          <a:gradFill rotWithShape="0">
            <a:gsLst>
              <a:gs pos="0">
                <a:srgbClr val="FFFFFF"/>
              </a:gs>
              <a:gs pos="100000">
                <a:srgbClr val="C5E0B3"/>
              </a:gs>
            </a:gsLst>
            <a:lin ang="54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Прямоугольник 21"/>
          <p:cNvSpPr>
            <a:spLocks noChangeArrowheads="1"/>
          </p:cNvSpPr>
          <p:nvPr/>
        </p:nvSpPr>
        <p:spPr bwMode="auto">
          <a:xfrm>
            <a:off x="2334901" y="1713113"/>
            <a:ext cx="7893181" cy="78499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BDBDB"/>
              </a:gs>
            </a:gsLst>
            <a:lin ang="5400000" scaled="1"/>
          </a:gradFill>
          <a:ln w="12700">
            <a:solidFill>
              <a:srgbClr val="C9C9C9"/>
            </a:solidFill>
            <a:miter lim="800000"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Функциональная грамотность связана с готовностью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1" y="5402591"/>
            <a:ext cx="1327388" cy="11700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364" y="5345808"/>
            <a:ext cx="1512640" cy="1346100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21" y="5402591"/>
            <a:ext cx="866775" cy="1232535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91" y="5372111"/>
            <a:ext cx="1085850" cy="12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25"/>
          <p:cNvSpPr>
            <a:spLocks noChangeArrowheads="1"/>
          </p:cNvSpPr>
          <p:nvPr/>
        </p:nvSpPr>
        <p:spPr bwMode="auto">
          <a:xfrm>
            <a:off x="8501082" y="651576"/>
            <a:ext cx="2964960" cy="154486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5E0B3"/>
              </a:gs>
            </a:gsLst>
            <a:lin ang="54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Развивающие технологии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55" y="1219199"/>
            <a:ext cx="1524000" cy="1524000"/>
          </a:xfrm>
          <a:prstGeom prst="rect">
            <a:avLst/>
          </a:prstGeom>
        </p:spPr>
      </p:pic>
      <p:sp>
        <p:nvSpPr>
          <p:cNvPr id="9" name="Овал 27"/>
          <p:cNvSpPr>
            <a:spLocks noChangeArrowheads="1"/>
          </p:cNvSpPr>
          <p:nvPr/>
        </p:nvSpPr>
        <p:spPr bwMode="auto">
          <a:xfrm>
            <a:off x="1321155" y="4666267"/>
            <a:ext cx="2739565" cy="1545097"/>
          </a:xfrm>
          <a:prstGeom prst="ellipse">
            <a:avLst/>
          </a:pr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Педагог-партнер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81" y="2882668"/>
            <a:ext cx="1560711" cy="109737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23" y="2790005"/>
            <a:ext cx="1750695" cy="1282700"/>
          </a:xfrm>
          <a:prstGeom prst="rect">
            <a:avLst/>
          </a:prstGeom>
        </p:spPr>
      </p:pic>
      <p:sp>
        <p:nvSpPr>
          <p:cNvPr id="14" name="Овал 24"/>
          <p:cNvSpPr>
            <a:spLocks noChangeArrowheads="1"/>
          </p:cNvSpPr>
          <p:nvPr/>
        </p:nvSpPr>
        <p:spPr bwMode="auto">
          <a:xfrm>
            <a:off x="8271792" y="4666267"/>
            <a:ext cx="2964960" cy="1545098"/>
          </a:xfrm>
          <a:prstGeom prst="ellipse">
            <a:avLst/>
          </a:prstGeom>
          <a:gradFill rotWithShape="0">
            <a:gsLst>
              <a:gs pos="0">
                <a:srgbClr val="C9C9C9"/>
              </a:gs>
              <a:gs pos="50000">
                <a:srgbClr val="EDEDED"/>
              </a:gs>
              <a:gs pos="100000">
                <a:srgbClr val="C9C9C9"/>
              </a:gs>
            </a:gsLst>
            <a:lin ang="18900000" scaled="1"/>
          </a:gradFill>
          <a:ln w="12700">
            <a:solidFill>
              <a:srgbClr val="C9C9C9"/>
            </a:solidFill>
            <a:miter lim="800000"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Родитель активный участник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Стрелка вниз 17"/>
          <p:cNvSpPr>
            <a:spLocks noChangeArrowheads="1"/>
          </p:cNvSpPr>
          <p:nvPr/>
        </p:nvSpPr>
        <p:spPr bwMode="auto">
          <a:xfrm rot="18273842">
            <a:off x="4324408" y="1943018"/>
            <a:ext cx="471488" cy="1006476"/>
          </a:xfrm>
          <a:prstGeom prst="downArrow">
            <a:avLst>
              <a:gd name="adj1" fmla="val 50000"/>
              <a:gd name="adj2" fmla="val 4999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трелка вверх 23"/>
          <p:cNvSpPr>
            <a:spLocks noChangeArrowheads="1"/>
          </p:cNvSpPr>
          <p:nvPr/>
        </p:nvSpPr>
        <p:spPr bwMode="auto">
          <a:xfrm rot="2362125">
            <a:off x="4106864" y="4108265"/>
            <a:ext cx="461962" cy="977901"/>
          </a:xfrm>
          <a:prstGeom prst="upArrow">
            <a:avLst>
              <a:gd name="adj1" fmla="val 50000"/>
              <a:gd name="adj2" fmla="val 50050"/>
            </a:avLst>
          </a:prstGeom>
          <a:gradFill rotWithShape="0">
            <a:gsLst>
              <a:gs pos="0">
                <a:srgbClr val="FFFFFF"/>
              </a:gs>
              <a:gs pos="100000">
                <a:srgbClr val="F7CAAC"/>
              </a:gs>
            </a:gsLst>
            <a:lin ang="54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трелка вверх 22"/>
          <p:cNvSpPr>
            <a:spLocks noChangeArrowheads="1"/>
          </p:cNvSpPr>
          <p:nvPr/>
        </p:nvSpPr>
        <p:spPr bwMode="auto">
          <a:xfrm rot="18581812">
            <a:off x="7808403" y="4027729"/>
            <a:ext cx="465137" cy="1001713"/>
          </a:xfrm>
          <a:prstGeom prst="upArrow">
            <a:avLst>
              <a:gd name="adj1" fmla="val 50000"/>
              <a:gd name="adj2" fmla="val 50111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Стрелка вверх 12"/>
          <p:cNvSpPr>
            <a:spLocks noChangeArrowheads="1"/>
          </p:cNvSpPr>
          <p:nvPr/>
        </p:nvSpPr>
        <p:spPr bwMode="auto">
          <a:xfrm rot="13982383">
            <a:off x="7740181" y="1894830"/>
            <a:ext cx="442913" cy="968376"/>
          </a:xfrm>
          <a:prstGeom prst="upArrow">
            <a:avLst>
              <a:gd name="adj1" fmla="val 50000"/>
              <a:gd name="adj2" fmla="val 49932"/>
            </a:avLst>
          </a:prstGeom>
          <a:gradFill rotWithShape="0">
            <a:gsLst>
              <a:gs pos="0">
                <a:srgbClr val="FFFFFF"/>
              </a:gs>
              <a:gs pos="100000">
                <a:srgbClr val="C5E0B3"/>
              </a:gs>
            </a:gsLst>
            <a:lin ang="54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80" y="4989830"/>
            <a:ext cx="1885315" cy="1219200"/>
          </a:xfrm>
          <a:prstGeom prst="rect">
            <a:avLst/>
          </a:prstGeom>
          <a:noFill/>
        </p:spPr>
      </p:pic>
      <p:sp>
        <p:nvSpPr>
          <p:cNvPr id="20" name="Овал 26"/>
          <p:cNvSpPr>
            <a:spLocks noChangeArrowheads="1"/>
          </p:cNvSpPr>
          <p:nvPr/>
        </p:nvSpPr>
        <p:spPr bwMode="auto">
          <a:xfrm>
            <a:off x="1102937" y="919205"/>
            <a:ext cx="2957784" cy="1381126"/>
          </a:xfrm>
          <a:prstGeom prst="ellipse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Развивающая предметно-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пространственная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среда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Овал 15"/>
          <p:cNvSpPr>
            <a:spLocks noChangeArrowheads="1"/>
          </p:cNvSpPr>
          <p:nvPr/>
        </p:nvSpPr>
        <p:spPr bwMode="auto">
          <a:xfrm>
            <a:off x="4984482" y="2882669"/>
            <a:ext cx="2381250" cy="178359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DD6EE"/>
              </a:gs>
            </a:gsLst>
            <a:lin ang="5400000" scaled="1"/>
          </a:gradFill>
          <a:ln w="12700">
            <a:solidFill>
              <a:srgbClr val="9CC2E5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Условия развития компетенций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7"/>
          <p:cNvSpPr>
            <a:spLocks noChangeArrowheads="1"/>
          </p:cNvSpPr>
          <p:nvPr/>
        </p:nvSpPr>
        <p:spPr bwMode="auto">
          <a:xfrm>
            <a:off x="2511706" y="265835"/>
            <a:ext cx="6922674" cy="9233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DD6EE"/>
              </a:gs>
            </a:gsLst>
            <a:lin ang="5400000" scaled="1"/>
          </a:gradFill>
          <a:ln w="12700">
            <a:solidFill>
              <a:srgbClr val="9CC2E5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Способность мыслить математически, формулировать, применять и интерпретировать математику для решения задач в разнообразных практических контекстах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Выноска со стрелкой вниз 62"/>
          <p:cNvSpPr>
            <a:spLocks noChangeArrowheads="1"/>
          </p:cNvSpPr>
          <p:nvPr/>
        </p:nvSpPr>
        <p:spPr bwMode="auto">
          <a:xfrm>
            <a:off x="4829482" y="1380677"/>
            <a:ext cx="2746709" cy="1394446"/>
          </a:xfrm>
          <a:prstGeom prst="downArrowCallout">
            <a:avLst>
              <a:gd name="adj1" fmla="val 25002"/>
              <a:gd name="adj2" fmla="val 25002"/>
              <a:gd name="adj3" fmla="val 25000"/>
              <a:gd name="adj4" fmla="val 64977"/>
            </a:avLst>
          </a:prstGeom>
          <a:gradFill rotWithShape="0">
            <a:gsLst>
              <a:gs pos="0">
                <a:srgbClr val="FFFFFF"/>
              </a:gs>
              <a:gs pos="100000">
                <a:srgbClr val="BDD6EE"/>
              </a:gs>
            </a:gsLst>
            <a:lin ang="5400000" scaled="1"/>
          </a:gradFill>
          <a:ln w="12700">
            <a:solidFill>
              <a:srgbClr val="9CC2E5"/>
            </a:solidFill>
            <a:miter lim="800000"/>
            <a:headEnd/>
            <a:tailEnd/>
          </a:ln>
          <a:effectLst>
            <a:outerShdw dist="28398" dir="3806097" algn="ctr" rotWithShape="0">
              <a:srgbClr val="1F4D7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Математическая /финансовая грамотность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Выноска со стрелкой влево 61"/>
          <p:cNvSpPr>
            <a:spLocks noChangeArrowheads="1"/>
          </p:cNvSpPr>
          <p:nvPr/>
        </p:nvSpPr>
        <p:spPr bwMode="auto">
          <a:xfrm>
            <a:off x="6851896" y="2451927"/>
            <a:ext cx="2421938" cy="2488490"/>
          </a:xfrm>
          <a:prstGeom prst="leftArrowCallout">
            <a:avLst>
              <a:gd name="adj1" fmla="val 24998"/>
              <a:gd name="adj2" fmla="val 24998"/>
              <a:gd name="adj3" fmla="val 25000"/>
              <a:gd name="adj4" fmla="val 64977"/>
            </a:avLst>
          </a:prstGeom>
          <a:gradFill rotWithShape="0">
            <a:gsLst>
              <a:gs pos="0">
                <a:srgbClr val="A8D08D"/>
              </a:gs>
              <a:gs pos="50000">
                <a:srgbClr val="E2EFD9"/>
              </a:gs>
              <a:gs pos="100000">
                <a:srgbClr val="A8D08D"/>
              </a:gs>
            </a:gsLst>
            <a:lin ang="189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Естественно-научная и экологическая грамотность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85" y="2958597"/>
            <a:ext cx="1091565" cy="1085850"/>
          </a:xfrm>
          <a:prstGeom prst="rect">
            <a:avLst/>
          </a:prstGeom>
        </p:spPr>
      </p:pic>
      <p:sp>
        <p:nvSpPr>
          <p:cNvPr id="4" name="Выноска со стрелкой вверх 64"/>
          <p:cNvSpPr>
            <a:spLocks noChangeArrowheads="1"/>
          </p:cNvSpPr>
          <p:nvPr/>
        </p:nvSpPr>
        <p:spPr bwMode="auto">
          <a:xfrm>
            <a:off x="5023413" y="4075130"/>
            <a:ext cx="2274014" cy="1485901"/>
          </a:xfrm>
          <a:prstGeom prst="upArrowCallout">
            <a:avLst>
              <a:gd name="adj1" fmla="val 25003"/>
              <a:gd name="adj2" fmla="val 25003"/>
              <a:gd name="adj3" fmla="val 25000"/>
              <a:gd name="adj4" fmla="val 6497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Социально-коммуникативная грамотность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65"/>
          <p:cNvSpPr>
            <a:spLocks noChangeArrowheads="1"/>
          </p:cNvSpPr>
          <p:nvPr/>
        </p:nvSpPr>
        <p:spPr bwMode="auto">
          <a:xfrm>
            <a:off x="9434380" y="1785531"/>
            <a:ext cx="2295526" cy="3576917"/>
          </a:xfrm>
          <a:prstGeom prst="rect">
            <a:avLst/>
          </a:prstGeom>
          <a:gradFill rotWithShape="0">
            <a:gsLst>
              <a:gs pos="0">
                <a:srgbClr val="A8D08D"/>
              </a:gs>
              <a:gs pos="50000">
                <a:srgbClr val="E2EFD9"/>
              </a:gs>
              <a:gs pos="100000">
                <a:srgbClr val="A8D08D"/>
              </a:gs>
            </a:gsLst>
            <a:lin ang="189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Способность осваивать и использовать естественнонаучные знания для объяснений явлений, постановки вопросов, осваивать новые знания, основанные на научных доказательства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68"/>
          <p:cNvSpPr>
            <a:spLocks noChangeArrowheads="1"/>
          </p:cNvSpPr>
          <p:nvPr/>
        </p:nvSpPr>
        <p:spPr bwMode="auto">
          <a:xfrm>
            <a:off x="631594" y="1779499"/>
            <a:ext cx="2035911" cy="3576917"/>
          </a:xfrm>
          <a:prstGeom prst="rect">
            <a:avLst/>
          </a:pr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Способность понимать смысл текстов,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66"/>
          <p:cNvSpPr>
            <a:spLocks noChangeArrowheads="1"/>
          </p:cNvSpPr>
          <p:nvPr/>
        </p:nvSpPr>
        <p:spPr bwMode="auto">
          <a:xfrm>
            <a:off x="2511706" y="5735375"/>
            <a:ext cx="6922674" cy="1000126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Совокупность умений, обеспечивающих возможность самореализации во взаимодействии с окружающими, знания и опыт межличностного взаимодействия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Выноска со стрелкой вправо 63"/>
          <p:cNvSpPr>
            <a:spLocks noChangeArrowheads="1"/>
          </p:cNvSpPr>
          <p:nvPr/>
        </p:nvSpPr>
        <p:spPr bwMode="auto">
          <a:xfrm>
            <a:off x="2828052" y="2454244"/>
            <a:ext cx="2611186" cy="2523214"/>
          </a:xfrm>
          <a:prstGeom prst="rightArrowCallout">
            <a:avLst>
              <a:gd name="adj1" fmla="val 25001"/>
              <a:gd name="adj2" fmla="val 25001"/>
              <a:gd name="adj3" fmla="val 25000"/>
              <a:gd name="adj4" fmla="val 64977"/>
            </a:avLst>
          </a:prstGeom>
          <a:gradFill rotWithShape="0">
            <a:gsLst>
              <a:gs pos="0">
                <a:srgbClr val="F4B083"/>
              </a:gs>
              <a:gs pos="50000">
                <a:srgbClr val="FBE4D5"/>
              </a:gs>
              <a:gs pos="100000">
                <a:srgbClr val="F4B083"/>
              </a:gs>
            </a:gsLst>
            <a:lin ang="189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Речевая активность/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читательская грамотность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3505473" y="184930"/>
            <a:ext cx="4999449" cy="128392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BDBDB"/>
              </a:gs>
            </a:gsLst>
            <a:lin ang="5400000" scaled="1"/>
          </a:gradFill>
          <a:ln w="12700">
            <a:solidFill>
              <a:srgbClr val="C9C9C9"/>
            </a:solidFill>
            <a:miter lim="800000"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Умение в общении или совместное сотрудничество, задания на работу в парах или малых группах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9059159" y="1767935"/>
            <a:ext cx="2684610" cy="22832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5E0B3"/>
              </a:gs>
            </a:gsLst>
            <a:lin ang="54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Поисковая активность – задания поискового характера, учебные исследования, проекты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443061" y="4636482"/>
            <a:ext cx="3421946" cy="1714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5E0B3"/>
              </a:gs>
            </a:gsLst>
            <a:lin ang="5400000" scaled="1"/>
          </a:gradFill>
          <a:ln w="12700">
            <a:solidFill>
              <a:srgbClr val="A8D08D"/>
            </a:solidFill>
            <a:miter lim="800000"/>
            <a:headEnd/>
            <a:tailEnd/>
          </a:ln>
          <a:effectLst>
            <a:outerShdw dist="28398" dir="3806097" algn="ctr" rotWithShape="0">
              <a:srgbClr val="3756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Приобретение опыта успешной деятельности, разрешение проблем, принятие решений, позитивного поведения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Стрелка вверх 2"/>
          <p:cNvSpPr>
            <a:spLocks noChangeArrowheads="1"/>
          </p:cNvSpPr>
          <p:nvPr/>
        </p:nvSpPr>
        <p:spPr bwMode="auto">
          <a:xfrm>
            <a:off x="5805173" y="1642146"/>
            <a:ext cx="400050" cy="768350"/>
          </a:xfrm>
          <a:prstGeom prst="upArrow">
            <a:avLst>
              <a:gd name="adj1" fmla="val 50000"/>
              <a:gd name="adj2" fmla="val 49999"/>
            </a:avLst>
          </a:prstGeom>
          <a:gradFill rotWithShape="0">
            <a:gsLst>
              <a:gs pos="0">
                <a:srgbClr val="FFFFFF"/>
              </a:gs>
              <a:gs pos="100000">
                <a:srgbClr val="B4C6E7"/>
              </a:gs>
            </a:gsLst>
            <a:lin ang="54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верх 2"/>
          <p:cNvSpPr>
            <a:spLocks noChangeArrowheads="1"/>
          </p:cNvSpPr>
          <p:nvPr/>
        </p:nvSpPr>
        <p:spPr bwMode="auto">
          <a:xfrm rot="5400000">
            <a:off x="7532769" y="2714594"/>
            <a:ext cx="400050" cy="1061432"/>
          </a:xfrm>
          <a:prstGeom prst="upArrow">
            <a:avLst>
              <a:gd name="adj1" fmla="val 50000"/>
              <a:gd name="adj2" fmla="val 49999"/>
            </a:avLst>
          </a:prstGeom>
          <a:gradFill rotWithShape="0">
            <a:gsLst>
              <a:gs pos="0">
                <a:srgbClr val="FFFFFF"/>
              </a:gs>
              <a:gs pos="100000">
                <a:srgbClr val="B4C6E7"/>
              </a:gs>
            </a:gsLst>
            <a:lin ang="54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трелка вверх 2"/>
          <p:cNvSpPr>
            <a:spLocks noChangeArrowheads="1"/>
          </p:cNvSpPr>
          <p:nvPr/>
        </p:nvSpPr>
        <p:spPr bwMode="auto">
          <a:xfrm rot="16200000">
            <a:off x="4053868" y="2690884"/>
            <a:ext cx="400050" cy="1108852"/>
          </a:xfrm>
          <a:prstGeom prst="upArrow">
            <a:avLst>
              <a:gd name="adj1" fmla="val 50000"/>
              <a:gd name="adj2" fmla="val 49999"/>
            </a:avLst>
          </a:prstGeom>
          <a:gradFill rotWithShape="0">
            <a:gsLst>
              <a:gs pos="0">
                <a:srgbClr val="FFFFFF"/>
              </a:gs>
              <a:gs pos="100000">
                <a:srgbClr val="B4C6E7"/>
              </a:gs>
            </a:gsLst>
            <a:lin ang="54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трелка вверх 2"/>
          <p:cNvSpPr>
            <a:spLocks noChangeArrowheads="1"/>
          </p:cNvSpPr>
          <p:nvPr/>
        </p:nvSpPr>
        <p:spPr bwMode="auto">
          <a:xfrm rot="13415995">
            <a:off x="4451297" y="4186642"/>
            <a:ext cx="400050" cy="1026975"/>
          </a:xfrm>
          <a:prstGeom prst="upArrow">
            <a:avLst>
              <a:gd name="adj1" fmla="val 50000"/>
              <a:gd name="adj2" fmla="val 49999"/>
            </a:avLst>
          </a:prstGeom>
          <a:gradFill rotWithShape="0">
            <a:gsLst>
              <a:gs pos="0">
                <a:srgbClr val="FFFFFF"/>
              </a:gs>
              <a:gs pos="100000">
                <a:srgbClr val="B4C6E7"/>
              </a:gs>
            </a:gsLst>
            <a:lin ang="54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трелка вверх 2"/>
          <p:cNvSpPr>
            <a:spLocks noChangeArrowheads="1"/>
          </p:cNvSpPr>
          <p:nvPr/>
        </p:nvSpPr>
        <p:spPr bwMode="auto">
          <a:xfrm rot="7468554">
            <a:off x="7147644" y="4187978"/>
            <a:ext cx="457274" cy="1064412"/>
          </a:xfrm>
          <a:prstGeom prst="upArrow">
            <a:avLst>
              <a:gd name="adj1" fmla="val 50000"/>
              <a:gd name="adj2" fmla="val 49999"/>
            </a:avLst>
          </a:prstGeom>
          <a:gradFill rotWithShape="0">
            <a:gsLst>
              <a:gs pos="0">
                <a:srgbClr val="FFFFFF"/>
              </a:gs>
              <a:gs pos="100000">
                <a:srgbClr val="B4C6E7"/>
              </a:gs>
            </a:gsLst>
            <a:lin ang="54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443061" y="1767935"/>
            <a:ext cx="3010472" cy="22832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7CAAC"/>
              </a:gs>
            </a:gsLst>
            <a:lin ang="54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Создание учебных ситуаций, инициирующих практическую деятельность, мотивирующих на познавательно-активную деятельность и поясняющих смыслы этой деятельности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11"/>
          <p:cNvSpPr>
            <a:spLocks noChangeArrowheads="1"/>
          </p:cNvSpPr>
          <p:nvPr/>
        </p:nvSpPr>
        <p:spPr bwMode="auto">
          <a:xfrm>
            <a:off x="8455843" y="4636482"/>
            <a:ext cx="3287926" cy="1714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7CAAC"/>
              </a:gs>
            </a:gsLst>
            <a:lin ang="5400000" scaled="1"/>
          </a:gradFill>
          <a:ln w="12700">
            <a:solidFill>
              <a:srgbClr val="F4B083"/>
            </a:solidFill>
            <a:miter lim="800000"/>
            <a:headEnd/>
            <a:tailEnd/>
          </a:ln>
          <a:effectLst>
            <a:outerShdw dist="28398" dir="3806097" algn="ctr" rotWithShape="0">
              <a:srgbClr val="823B0B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Оценочная самостоятельность дошкольников, задания на само- 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взаимооценку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 кейсы, ролевые игры, диспуты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Овал 1"/>
          <p:cNvSpPr>
            <a:spLocks noChangeArrowheads="1"/>
          </p:cNvSpPr>
          <p:nvPr/>
        </p:nvSpPr>
        <p:spPr bwMode="auto">
          <a:xfrm>
            <a:off x="4808319" y="2829972"/>
            <a:ext cx="2393759" cy="1638301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4C6E7"/>
              </a:gs>
            </a:gsLst>
            <a:lin ang="5400000" scaled="1"/>
          </a:gradFill>
          <a:ln w="12700">
            <a:solidFill>
              <a:srgbClr val="8EAADB"/>
            </a:solidFill>
            <a:miter lim="800000"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Эффективные педагогические практики ДО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11871"/>
              </p:ext>
            </p:extLst>
          </p:nvPr>
        </p:nvGraphicFramePr>
        <p:xfrm>
          <a:off x="287078" y="801511"/>
          <a:ext cx="11717079" cy="5038952"/>
        </p:xfrm>
        <a:graphic>
          <a:graphicData uri="http://schemas.openxmlformats.org/drawingml/2006/table">
            <a:tbl>
              <a:tblPr firstRow="1" firstCol="1" bandRow="1"/>
              <a:tblGrid>
                <a:gridCol w="2037752"/>
                <a:gridCol w="9679327"/>
              </a:tblGrid>
              <a:tr h="477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Функциональная грамотность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Планируемые результаты реализации ФОП ДО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Математическая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способен применить в жизненных и игровых ситуациях знания о количестве, форме, величине, пространстве и времени, умения считать, измерять, сравнивать, вычислять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Читательская 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владеет речью как средством коммуникации, ведет диалог со взрослым и сверстниками, использует формулу речевого этикета в соответствии с ситуацией общения, владеет коммуникативно-речевыми умениями. Знает и осмысленно воспринимает литературные произведения различных жанров, имеет предпочтения в жанрах литературы, проявляет интерес к книгам, определяет характеры персонажей, оценивает поступки литературных героев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1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7050" algn="l"/>
                        </a:tabLst>
                      </a:pPr>
                      <a:r>
                        <a:rPr lang="ru-RU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Социально-коммуникативная 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владеет средствами общения и способами взаимодействия со взрослыми и сверстниками. Способен понимать и учитывать интересы и чувства других, способен понимать свои переживания и причины их возникновения. Регулировать свое поведение и осуществлять выбор социально одобряемых действий в конкретных ситуациях, обосновать свои ценностные ориентации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067050" algn="l"/>
                        </a:tabLst>
                      </a:pPr>
                      <a:r>
                        <a:rPr lang="ru-RU" sz="1600" b="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Естественно-научная</a:t>
                      </a:r>
                      <a:endParaRPr lang="ru-RU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Ребенок овладевает начальными знаниями о природном и социальном мире. Элементарными представлениями из области естествознания, математики. Истории, искусства, спорта, информатики, инженерии и т.п. Проявляет любознательность, активно задает вопросы, интересуется субъективно новыми неизвестным. Способен самостоятельно объяснять явления природы и поступки людей. Склонен наблюдать, экспериментировать, строить смысловую картину, использует основные культурные способы деятельности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38" marR="56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18" y="709394"/>
            <a:ext cx="9686261" cy="53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48" y="584792"/>
            <a:ext cx="10262536" cy="58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481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Computer</dc:creator>
  <cp:lastModifiedBy>Computer</cp:lastModifiedBy>
  <cp:revision>18</cp:revision>
  <dcterms:created xsi:type="dcterms:W3CDTF">2024-11-07T12:32:43Z</dcterms:created>
  <dcterms:modified xsi:type="dcterms:W3CDTF">2025-06-17T15:09:33Z</dcterms:modified>
</cp:coreProperties>
</file>